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87" r:id="rId1"/>
  </p:sldMasterIdLst>
  <p:notesMasterIdLst>
    <p:notesMasterId r:id="rId15"/>
  </p:notesMasterIdLst>
  <p:handoutMasterIdLst>
    <p:handoutMasterId r:id="rId16"/>
  </p:handoutMasterIdLst>
  <p:sldIdLst>
    <p:sldId id="664" r:id="rId2"/>
    <p:sldId id="646" r:id="rId3"/>
    <p:sldId id="652" r:id="rId4"/>
    <p:sldId id="653" r:id="rId5"/>
    <p:sldId id="661" r:id="rId6"/>
    <p:sldId id="662" r:id="rId7"/>
    <p:sldId id="663" r:id="rId8"/>
    <p:sldId id="655" r:id="rId9"/>
    <p:sldId id="660" r:id="rId10"/>
    <p:sldId id="659" r:id="rId11"/>
    <p:sldId id="665" r:id="rId12"/>
    <p:sldId id="658" r:id="rId13"/>
    <p:sldId id="666" r:id="rId14"/>
  </p:sldIdLst>
  <p:sldSz cx="12192000" cy="6858000"/>
  <p:notesSz cx="7010400" cy="9296400"/>
  <p:embeddedFontLst>
    <p:embeddedFont>
      <p:font typeface="Adobe Gothic Std B" panose="020B0800000000000000" charset="-128"/>
      <p:bold r:id="rId17"/>
    </p:embeddedFont>
    <p:embeddedFont>
      <p:font typeface="Berlin Sans FB Demi" panose="020E0802020502020306" pitchFamily="34" charset="0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Roboto Light" panose="02000000000000000000" pitchFamily="2" charset="0"/>
      <p:regular r:id="rId27"/>
      <p:italic r:id="rId28"/>
    </p:embeddedFont>
  </p:embeddedFontLst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1071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297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E5E5"/>
    <a:srgbClr val="CCCCCC"/>
    <a:srgbClr val="7676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38" autoAdjust="0"/>
    <p:restoredTop sz="91635" autoAdjust="0"/>
  </p:normalViewPr>
  <p:slideViewPr>
    <p:cSldViewPr snapToGrid="0" showGuides="1">
      <p:cViewPr varScale="1">
        <p:scale>
          <a:sx n="95" d="100"/>
          <a:sy n="95" d="100"/>
        </p:scale>
        <p:origin x="100" y="332"/>
      </p:cViewPr>
      <p:guideLst>
        <p:guide orient="horz" pos="1071"/>
        <p:guide pos="3840"/>
        <p:guide orient="horz" pos="2976"/>
      </p:guideLst>
    </p:cSldViewPr>
  </p:slideViewPr>
  <p:outlineViewPr>
    <p:cViewPr>
      <p:scale>
        <a:sx n="33" d="100"/>
        <a:sy n="33" d="100"/>
      </p:scale>
      <p:origin x="0" y="-63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4099"/>
    </p:cViewPr>
  </p:sorterViewPr>
  <p:notesViewPr>
    <p:cSldViewPr snapToGrid="0" showGuides="1">
      <p:cViewPr varScale="1">
        <p:scale>
          <a:sx n="91" d="100"/>
          <a:sy n="91" d="100"/>
        </p:scale>
        <p:origin x="197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2782E2-7F9F-4B5A-A7C1-4FF143E56FDE}" type="doc">
      <dgm:prSet loTypeId="urn:microsoft.com/office/officeart/2005/8/layout/rings+Icon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588E5C-0B1F-4428-84B0-CC47B0A72B94}">
      <dgm:prSet phldrT="[Text]"/>
      <dgm:spPr/>
      <dgm:t>
        <a:bodyPr/>
        <a:lstStyle/>
        <a:p>
          <a:r>
            <a:rPr lang="en-US" dirty="0"/>
            <a:t>Better User Experience</a:t>
          </a:r>
        </a:p>
      </dgm:t>
    </dgm:pt>
    <dgm:pt modelId="{17C89BC2-D029-42C8-8DB1-6E0FE6041660}" type="parTrans" cxnId="{190A5C83-82BD-4CBC-8173-A240CC7B11F3}">
      <dgm:prSet/>
      <dgm:spPr/>
      <dgm:t>
        <a:bodyPr/>
        <a:lstStyle/>
        <a:p>
          <a:endParaRPr lang="en-US"/>
        </a:p>
      </dgm:t>
    </dgm:pt>
    <dgm:pt modelId="{E2B24BBD-29D6-45E0-B16C-71ECB43ED85B}" type="sibTrans" cxnId="{190A5C83-82BD-4CBC-8173-A240CC7B11F3}">
      <dgm:prSet/>
      <dgm:spPr/>
      <dgm:t>
        <a:bodyPr/>
        <a:lstStyle/>
        <a:p>
          <a:endParaRPr lang="en-US"/>
        </a:p>
      </dgm:t>
    </dgm:pt>
    <dgm:pt modelId="{4F6DEBF3-E29F-4B74-857F-CA4473898025}">
      <dgm:prSet phldrT="[Text]"/>
      <dgm:spPr/>
      <dgm:t>
        <a:bodyPr/>
        <a:lstStyle/>
        <a:p>
          <a:r>
            <a:rPr lang="en-US" dirty="0"/>
            <a:t>Improved Customer Retention</a:t>
          </a:r>
        </a:p>
      </dgm:t>
    </dgm:pt>
    <dgm:pt modelId="{EA125999-5D4F-44CD-9C37-48C81AFBAA72}" type="parTrans" cxnId="{CE37B1C6-EFC8-4198-BDAB-B9AB316BC3FD}">
      <dgm:prSet/>
      <dgm:spPr/>
      <dgm:t>
        <a:bodyPr/>
        <a:lstStyle/>
        <a:p>
          <a:endParaRPr lang="en-US"/>
        </a:p>
      </dgm:t>
    </dgm:pt>
    <dgm:pt modelId="{C4A82B69-214E-42C1-9B1F-5B08C7E56DC4}" type="sibTrans" cxnId="{CE37B1C6-EFC8-4198-BDAB-B9AB316BC3FD}">
      <dgm:prSet/>
      <dgm:spPr/>
      <dgm:t>
        <a:bodyPr/>
        <a:lstStyle/>
        <a:p>
          <a:endParaRPr lang="en-US"/>
        </a:p>
      </dgm:t>
    </dgm:pt>
    <dgm:pt modelId="{17DDF691-C255-4740-A70A-E8023CCB3742}">
      <dgm:prSet phldrT="[Text]"/>
      <dgm:spPr/>
      <dgm:t>
        <a:bodyPr/>
        <a:lstStyle/>
        <a:p>
          <a:r>
            <a:rPr lang="en-US" dirty="0"/>
            <a:t>Better airline services and ranking</a:t>
          </a:r>
        </a:p>
      </dgm:t>
    </dgm:pt>
    <dgm:pt modelId="{A1A1880C-E91F-4E70-A747-3B98DB840E6F}" type="parTrans" cxnId="{32ADB738-996A-419F-AAB5-954DF04FFA2D}">
      <dgm:prSet/>
      <dgm:spPr/>
      <dgm:t>
        <a:bodyPr/>
        <a:lstStyle/>
        <a:p>
          <a:endParaRPr lang="en-US"/>
        </a:p>
      </dgm:t>
    </dgm:pt>
    <dgm:pt modelId="{9E4A718C-71EF-4897-BC52-0CE3F58A6D93}" type="sibTrans" cxnId="{32ADB738-996A-419F-AAB5-954DF04FFA2D}">
      <dgm:prSet/>
      <dgm:spPr/>
      <dgm:t>
        <a:bodyPr/>
        <a:lstStyle/>
        <a:p>
          <a:endParaRPr lang="en-US"/>
        </a:p>
      </dgm:t>
    </dgm:pt>
    <dgm:pt modelId="{10806CA5-5B0C-44C7-82E7-BF83FD6620A7}">
      <dgm:prSet phldrT="[Text]"/>
      <dgm:spPr/>
      <dgm:t>
        <a:bodyPr/>
        <a:lstStyle/>
        <a:p>
          <a:r>
            <a:rPr lang="en-US" dirty="0"/>
            <a:t>Reduces airline losses due to fine</a:t>
          </a:r>
        </a:p>
      </dgm:t>
    </dgm:pt>
    <dgm:pt modelId="{F92E87C6-70CB-4A49-9A19-00511CD09DFF}" type="parTrans" cxnId="{399F0FF2-5EC4-4D9C-ACC2-4B2A96F4B414}">
      <dgm:prSet/>
      <dgm:spPr/>
      <dgm:t>
        <a:bodyPr/>
        <a:lstStyle/>
        <a:p>
          <a:endParaRPr lang="en-US"/>
        </a:p>
      </dgm:t>
    </dgm:pt>
    <dgm:pt modelId="{6CD215B2-262F-40BB-AB59-527887EA77DB}" type="sibTrans" cxnId="{399F0FF2-5EC4-4D9C-ACC2-4B2A96F4B414}">
      <dgm:prSet/>
      <dgm:spPr/>
      <dgm:t>
        <a:bodyPr/>
        <a:lstStyle/>
        <a:p>
          <a:endParaRPr lang="en-US"/>
        </a:p>
      </dgm:t>
    </dgm:pt>
    <dgm:pt modelId="{EDEF1689-52F6-413B-9F85-C641454EF5EA}">
      <dgm:prSet phldrT="[Text]"/>
      <dgm:spPr/>
      <dgm:t>
        <a:bodyPr/>
        <a:lstStyle/>
        <a:p>
          <a:r>
            <a:rPr lang="en-US" dirty="0"/>
            <a:t>Reduces traveler losses due to failed compensation</a:t>
          </a:r>
        </a:p>
      </dgm:t>
    </dgm:pt>
    <dgm:pt modelId="{242D07DE-C7A7-46DF-BD10-8FCCD1865477}" type="parTrans" cxnId="{87FD4E20-80AE-4ECC-B538-09B4556C6A74}">
      <dgm:prSet/>
      <dgm:spPr/>
      <dgm:t>
        <a:bodyPr/>
        <a:lstStyle/>
        <a:p>
          <a:endParaRPr lang="en-US"/>
        </a:p>
      </dgm:t>
    </dgm:pt>
    <dgm:pt modelId="{FF3CB6AF-8344-4741-BE0C-2C599C0C8E50}" type="sibTrans" cxnId="{87FD4E20-80AE-4ECC-B538-09B4556C6A74}">
      <dgm:prSet/>
      <dgm:spPr/>
      <dgm:t>
        <a:bodyPr/>
        <a:lstStyle/>
        <a:p>
          <a:endParaRPr lang="en-US"/>
        </a:p>
      </dgm:t>
    </dgm:pt>
    <dgm:pt modelId="{F792968E-0B01-4A1A-AD24-7AE8F33399D9}">
      <dgm:prSet phldrT="[Text]"/>
      <dgm:spPr/>
      <dgm:t>
        <a:bodyPr/>
        <a:lstStyle/>
        <a:p>
          <a:r>
            <a:rPr lang="en-US" dirty="0"/>
            <a:t>Avoids traveler frustration</a:t>
          </a:r>
        </a:p>
      </dgm:t>
    </dgm:pt>
    <dgm:pt modelId="{E10EA004-5EAD-40BE-8629-35787E140437}" type="parTrans" cxnId="{19FC24F4-E5FA-4AE8-88F9-1DBE50CAB9DC}">
      <dgm:prSet/>
      <dgm:spPr/>
      <dgm:t>
        <a:bodyPr/>
        <a:lstStyle/>
        <a:p>
          <a:endParaRPr lang="en-US"/>
        </a:p>
      </dgm:t>
    </dgm:pt>
    <dgm:pt modelId="{483688C0-A9ED-4419-994F-27A7E456A611}" type="sibTrans" cxnId="{19FC24F4-E5FA-4AE8-88F9-1DBE50CAB9DC}">
      <dgm:prSet/>
      <dgm:spPr/>
      <dgm:t>
        <a:bodyPr/>
        <a:lstStyle/>
        <a:p>
          <a:endParaRPr lang="en-US"/>
        </a:p>
      </dgm:t>
    </dgm:pt>
    <dgm:pt modelId="{CBDF1529-E175-4649-87FA-71FFA42C449D}" type="pres">
      <dgm:prSet presAssocID="{D52782E2-7F9F-4B5A-A7C1-4FF143E56FDE}" presName="Name0" presStyleCnt="0">
        <dgm:presLayoutVars>
          <dgm:chMax val="7"/>
          <dgm:dir/>
          <dgm:resizeHandles val="exact"/>
        </dgm:presLayoutVars>
      </dgm:prSet>
      <dgm:spPr/>
    </dgm:pt>
    <dgm:pt modelId="{350F4940-3306-443D-882A-8B301EE69C33}" type="pres">
      <dgm:prSet presAssocID="{D52782E2-7F9F-4B5A-A7C1-4FF143E56FDE}" presName="ellipse1" presStyleLbl="vennNode1" presStyleIdx="0" presStyleCnt="6" custLinFactNeighborX="39077" custLinFactNeighborY="74059">
        <dgm:presLayoutVars>
          <dgm:bulletEnabled val="1"/>
        </dgm:presLayoutVars>
      </dgm:prSet>
      <dgm:spPr/>
    </dgm:pt>
    <dgm:pt modelId="{6B701AEB-45F8-4D81-9BFA-E7C9A35C6C99}" type="pres">
      <dgm:prSet presAssocID="{D52782E2-7F9F-4B5A-A7C1-4FF143E56FDE}" presName="ellipse2" presStyleLbl="vennNode1" presStyleIdx="1" presStyleCnt="6" custLinFactX="63755" custLinFactNeighborX="100000" custLinFactNeighborY="10156">
        <dgm:presLayoutVars>
          <dgm:bulletEnabled val="1"/>
        </dgm:presLayoutVars>
      </dgm:prSet>
      <dgm:spPr/>
    </dgm:pt>
    <dgm:pt modelId="{8AD8A509-57D8-4853-91D2-21070B86F7AE}" type="pres">
      <dgm:prSet presAssocID="{D52782E2-7F9F-4B5A-A7C1-4FF143E56FDE}" presName="ellipse3" presStyleLbl="vennNode1" presStyleIdx="2" presStyleCnt="6" custLinFactNeighborX="22137" custLinFactNeighborY="75145">
        <dgm:presLayoutVars>
          <dgm:bulletEnabled val="1"/>
        </dgm:presLayoutVars>
      </dgm:prSet>
      <dgm:spPr/>
    </dgm:pt>
    <dgm:pt modelId="{A04D824C-8C40-48B8-855A-9CD06E9D16AC}" type="pres">
      <dgm:prSet presAssocID="{D52782E2-7F9F-4B5A-A7C1-4FF143E56FDE}" presName="ellipse4" presStyleLbl="vennNode1" presStyleIdx="3" presStyleCnt="6" custLinFactX="-17786" custLinFactNeighborX="-100000" custLinFactNeighborY="-80036">
        <dgm:presLayoutVars>
          <dgm:bulletEnabled val="1"/>
        </dgm:presLayoutVars>
      </dgm:prSet>
      <dgm:spPr/>
    </dgm:pt>
    <dgm:pt modelId="{1F019204-46A9-4BB4-820E-48D02EFB49AE}" type="pres">
      <dgm:prSet presAssocID="{D52782E2-7F9F-4B5A-A7C1-4FF143E56FDE}" presName="ellipse5" presStyleLbl="vennNode1" presStyleIdx="4" presStyleCnt="6" custLinFactNeighborX="4960" custLinFactNeighborY="-15590">
        <dgm:presLayoutVars>
          <dgm:bulletEnabled val="1"/>
        </dgm:presLayoutVars>
      </dgm:prSet>
      <dgm:spPr/>
    </dgm:pt>
    <dgm:pt modelId="{8AED9151-275A-4EB4-8739-87A6363C383D}" type="pres">
      <dgm:prSet presAssocID="{D52782E2-7F9F-4B5A-A7C1-4FF143E56FDE}" presName="ellipse6" presStyleLbl="vennNode1" presStyleIdx="5" presStyleCnt="6" custLinFactX="-34404" custLinFactNeighborX="-100000" custLinFactNeighborY="-80036">
        <dgm:presLayoutVars>
          <dgm:bulletEnabled val="1"/>
        </dgm:presLayoutVars>
      </dgm:prSet>
      <dgm:spPr/>
    </dgm:pt>
  </dgm:ptLst>
  <dgm:cxnLst>
    <dgm:cxn modelId="{E0863807-2889-485F-B22C-1BCD710A14C1}" type="presOf" srcId="{C8588E5C-0B1F-4428-84B0-CC47B0A72B94}" destId="{350F4940-3306-443D-882A-8B301EE69C33}" srcOrd="0" destOrd="0" presId="urn:microsoft.com/office/officeart/2005/8/layout/rings+Icon"/>
    <dgm:cxn modelId="{1163D316-DFE3-43CE-B6A6-C9C2FA0FB2AA}" type="presOf" srcId="{EDEF1689-52F6-413B-9F85-C641454EF5EA}" destId="{1F019204-46A9-4BB4-820E-48D02EFB49AE}" srcOrd="0" destOrd="0" presId="urn:microsoft.com/office/officeart/2005/8/layout/rings+Icon"/>
    <dgm:cxn modelId="{87FD4E20-80AE-4ECC-B538-09B4556C6A74}" srcId="{D52782E2-7F9F-4B5A-A7C1-4FF143E56FDE}" destId="{EDEF1689-52F6-413B-9F85-C641454EF5EA}" srcOrd="4" destOrd="0" parTransId="{242D07DE-C7A7-46DF-BD10-8FCCD1865477}" sibTransId="{FF3CB6AF-8344-4741-BE0C-2C599C0C8E50}"/>
    <dgm:cxn modelId="{32ADB738-996A-419F-AAB5-954DF04FFA2D}" srcId="{D52782E2-7F9F-4B5A-A7C1-4FF143E56FDE}" destId="{17DDF691-C255-4740-A70A-E8023CCB3742}" srcOrd="2" destOrd="0" parTransId="{A1A1880C-E91F-4E70-A747-3B98DB840E6F}" sibTransId="{9E4A718C-71EF-4897-BC52-0CE3F58A6D93}"/>
    <dgm:cxn modelId="{E53A1B47-4B6F-4C0D-9886-9A6437131F8A}" type="presOf" srcId="{D52782E2-7F9F-4B5A-A7C1-4FF143E56FDE}" destId="{CBDF1529-E175-4649-87FA-71FFA42C449D}" srcOrd="0" destOrd="0" presId="urn:microsoft.com/office/officeart/2005/8/layout/rings+Icon"/>
    <dgm:cxn modelId="{190A5C83-82BD-4CBC-8173-A240CC7B11F3}" srcId="{D52782E2-7F9F-4B5A-A7C1-4FF143E56FDE}" destId="{C8588E5C-0B1F-4428-84B0-CC47B0A72B94}" srcOrd="0" destOrd="0" parTransId="{17C89BC2-D029-42C8-8DB1-6E0FE6041660}" sibTransId="{E2B24BBD-29D6-45E0-B16C-71ECB43ED85B}"/>
    <dgm:cxn modelId="{E4839FC4-AC05-4FCC-8EDF-6471331D04ED}" type="presOf" srcId="{10806CA5-5B0C-44C7-82E7-BF83FD6620A7}" destId="{A04D824C-8C40-48B8-855A-9CD06E9D16AC}" srcOrd="0" destOrd="0" presId="urn:microsoft.com/office/officeart/2005/8/layout/rings+Icon"/>
    <dgm:cxn modelId="{CE37B1C6-EFC8-4198-BDAB-B9AB316BC3FD}" srcId="{D52782E2-7F9F-4B5A-A7C1-4FF143E56FDE}" destId="{4F6DEBF3-E29F-4B74-857F-CA4473898025}" srcOrd="1" destOrd="0" parTransId="{EA125999-5D4F-44CD-9C37-48C81AFBAA72}" sibTransId="{C4A82B69-214E-42C1-9B1F-5B08C7E56DC4}"/>
    <dgm:cxn modelId="{689923DD-166A-4834-A1AE-B7C5074BE7AB}" type="presOf" srcId="{17DDF691-C255-4740-A70A-E8023CCB3742}" destId="{8AD8A509-57D8-4853-91D2-21070B86F7AE}" srcOrd="0" destOrd="0" presId="urn:microsoft.com/office/officeart/2005/8/layout/rings+Icon"/>
    <dgm:cxn modelId="{775D40E1-7F18-4CF3-A865-FD9D0125F10A}" type="presOf" srcId="{4F6DEBF3-E29F-4B74-857F-CA4473898025}" destId="{6B701AEB-45F8-4D81-9BFA-E7C9A35C6C99}" srcOrd="0" destOrd="0" presId="urn:microsoft.com/office/officeart/2005/8/layout/rings+Icon"/>
    <dgm:cxn modelId="{9ECD55E2-9399-4AAF-8E47-DF05E4A01CC9}" type="presOf" srcId="{F792968E-0B01-4A1A-AD24-7AE8F33399D9}" destId="{8AED9151-275A-4EB4-8739-87A6363C383D}" srcOrd="0" destOrd="0" presId="urn:microsoft.com/office/officeart/2005/8/layout/rings+Icon"/>
    <dgm:cxn modelId="{399F0FF2-5EC4-4D9C-ACC2-4B2A96F4B414}" srcId="{D52782E2-7F9F-4B5A-A7C1-4FF143E56FDE}" destId="{10806CA5-5B0C-44C7-82E7-BF83FD6620A7}" srcOrd="3" destOrd="0" parTransId="{F92E87C6-70CB-4A49-9A19-00511CD09DFF}" sibTransId="{6CD215B2-262F-40BB-AB59-527887EA77DB}"/>
    <dgm:cxn modelId="{19FC24F4-E5FA-4AE8-88F9-1DBE50CAB9DC}" srcId="{D52782E2-7F9F-4B5A-A7C1-4FF143E56FDE}" destId="{F792968E-0B01-4A1A-AD24-7AE8F33399D9}" srcOrd="5" destOrd="0" parTransId="{E10EA004-5EAD-40BE-8629-35787E140437}" sibTransId="{483688C0-A9ED-4419-994F-27A7E456A611}"/>
    <dgm:cxn modelId="{4290F1DB-5955-48F2-BDE7-890779D440BD}" type="presParOf" srcId="{CBDF1529-E175-4649-87FA-71FFA42C449D}" destId="{350F4940-3306-443D-882A-8B301EE69C33}" srcOrd="0" destOrd="0" presId="urn:microsoft.com/office/officeart/2005/8/layout/rings+Icon"/>
    <dgm:cxn modelId="{FDFA2BD9-AD53-446C-B9B8-32DD561B7578}" type="presParOf" srcId="{CBDF1529-E175-4649-87FA-71FFA42C449D}" destId="{6B701AEB-45F8-4D81-9BFA-E7C9A35C6C99}" srcOrd="1" destOrd="0" presId="urn:microsoft.com/office/officeart/2005/8/layout/rings+Icon"/>
    <dgm:cxn modelId="{E17C57F1-C36D-4994-B5AC-570D5BAE9FDD}" type="presParOf" srcId="{CBDF1529-E175-4649-87FA-71FFA42C449D}" destId="{8AD8A509-57D8-4853-91D2-21070B86F7AE}" srcOrd="2" destOrd="0" presId="urn:microsoft.com/office/officeart/2005/8/layout/rings+Icon"/>
    <dgm:cxn modelId="{973A0F97-7851-4F57-AB50-8FF312079979}" type="presParOf" srcId="{CBDF1529-E175-4649-87FA-71FFA42C449D}" destId="{A04D824C-8C40-48B8-855A-9CD06E9D16AC}" srcOrd="3" destOrd="0" presId="urn:microsoft.com/office/officeart/2005/8/layout/rings+Icon"/>
    <dgm:cxn modelId="{E6179D33-2C1D-45BA-89C7-E717310524E5}" type="presParOf" srcId="{CBDF1529-E175-4649-87FA-71FFA42C449D}" destId="{1F019204-46A9-4BB4-820E-48D02EFB49AE}" srcOrd="4" destOrd="0" presId="urn:microsoft.com/office/officeart/2005/8/layout/rings+Icon"/>
    <dgm:cxn modelId="{AA14C522-91DA-49E8-A3F6-58CAD964E948}" type="presParOf" srcId="{CBDF1529-E175-4649-87FA-71FFA42C449D}" destId="{8AED9151-275A-4EB4-8739-87A6363C383D}" srcOrd="5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0F4940-3306-443D-882A-8B301EE69C33}">
      <dsp:nvSpPr>
        <dsp:cNvPr id="0" name=""/>
        <dsp:cNvSpPr/>
      </dsp:nvSpPr>
      <dsp:spPr>
        <a:xfrm>
          <a:off x="1053571" y="2280124"/>
          <a:ext cx="2696142" cy="269627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Better User Experience</a:t>
          </a:r>
        </a:p>
      </dsp:txBody>
      <dsp:txXfrm>
        <a:off x="1448412" y="2674985"/>
        <a:ext cx="1906460" cy="1906556"/>
      </dsp:txXfrm>
    </dsp:sp>
    <dsp:sp modelId="{6B701AEB-45F8-4D81-9BFA-E7C9A35C6C99}">
      <dsp:nvSpPr>
        <dsp:cNvPr id="0" name=""/>
        <dsp:cNvSpPr/>
      </dsp:nvSpPr>
      <dsp:spPr>
        <a:xfrm>
          <a:off x="5815510" y="2294782"/>
          <a:ext cx="2696142" cy="269627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Improved Customer Retention</a:t>
          </a:r>
        </a:p>
      </dsp:txBody>
      <dsp:txXfrm>
        <a:off x="6210351" y="2689643"/>
        <a:ext cx="1906460" cy="1906556"/>
      </dsp:txXfrm>
    </dsp:sp>
    <dsp:sp modelId="{8AD8A509-57D8-4853-91D2-21070B86F7AE}">
      <dsp:nvSpPr>
        <dsp:cNvPr id="0" name=""/>
        <dsp:cNvSpPr/>
      </dsp:nvSpPr>
      <dsp:spPr>
        <a:xfrm>
          <a:off x="3397730" y="2304235"/>
          <a:ext cx="2696142" cy="269627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Better airline services and ranking</a:t>
          </a:r>
        </a:p>
      </dsp:txBody>
      <dsp:txXfrm>
        <a:off x="3792571" y="2699096"/>
        <a:ext cx="1906460" cy="1906556"/>
      </dsp:txXfrm>
    </dsp:sp>
    <dsp:sp modelId="{A04D824C-8C40-48B8-855A-9CD06E9D16AC}">
      <dsp:nvSpPr>
        <dsp:cNvPr id="0" name=""/>
        <dsp:cNvSpPr/>
      </dsp:nvSpPr>
      <dsp:spPr>
        <a:xfrm>
          <a:off x="1025648" y="0"/>
          <a:ext cx="2696142" cy="269627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Reduces airline losses due to fine</a:t>
          </a:r>
        </a:p>
      </dsp:txBody>
      <dsp:txXfrm>
        <a:off x="1420489" y="394861"/>
        <a:ext cx="1906460" cy="1906556"/>
      </dsp:txXfrm>
    </dsp:sp>
    <dsp:sp modelId="{1F019204-46A9-4BB4-820E-48D02EFB49AE}">
      <dsp:nvSpPr>
        <dsp:cNvPr id="0" name=""/>
        <dsp:cNvSpPr/>
      </dsp:nvSpPr>
      <dsp:spPr>
        <a:xfrm>
          <a:off x="5735498" y="0"/>
          <a:ext cx="2696142" cy="269627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Reduces traveler losses due to failed compensation</a:t>
          </a:r>
        </a:p>
      </dsp:txBody>
      <dsp:txXfrm>
        <a:off x="6130339" y="394861"/>
        <a:ext cx="1906460" cy="1906556"/>
      </dsp:txXfrm>
    </dsp:sp>
    <dsp:sp modelId="{8AED9151-275A-4EB4-8739-87A6363C383D}">
      <dsp:nvSpPr>
        <dsp:cNvPr id="0" name=""/>
        <dsp:cNvSpPr/>
      </dsp:nvSpPr>
      <dsp:spPr>
        <a:xfrm>
          <a:off x="3378488" y="0"/>
          <a:ext cx="2696142" cy="269627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Avoids traveler frustration</a:t>
          </a:r>
        </a:p>
      </dsp:txBody>
      <dsp:txXfrm>
        <a:off x="3773329" y="394861"/>
        <a:ext cx="1906460" cy="19065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th-TH" dirty="0">
              <a:latin typeface="Roboto Light" charset="0"/>
              <a:cs typeface="Roboto Light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2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44E43F5-8472-470F-80B8-12DFDDB692B0}" type="datetimeFigureOut">
              <a:rPr lang="th-TH" smtClean="0">
                <a:latin typeface="Roboto Light" charset="0"/>
                <a:cs typeface="Roboto Light" charset="0"/>
              </a:rPr>
              <a:t>12/02/64</a:t>
            </a:fld>
            <a:endParaRPr lang="th-TH" dirty="0">
              <a:latin typeface="Roboto Light" charset="0"/>
              <a:cs typeface="Roboto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th-TH" dirty="0">
              <a:latin typeface="Roboto Light" charset="0"/>
              <a:cs typeface="Roboto Light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F66D4DF-3FEB-4C81-9EA7-3C7131EDFF55}" type="slidenum">
              <a:rPr lang="th-TH" smtClean="0">
                <a:latin typeface="Roboto Light" charset="0"/>
                <a:cs typeface="Roboto Light" charset="0"/>
              </a:rPr>
              <a:t>‹#›</a:t>
            </a:fld>
            <a:endParaRPr lang="th-TH" dirty="0">
              <a:latin typeface="Roboto Light" charset="0"/>
              <a:cs typeface="Robo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4605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 b="0" i="0">
                <a:latin typeface="Roboto Light" charset="0"/>
                <a:cs typeface="Roboto Light" charset="0"/>
              </a:defRPr>
            </a:lvl1pPr>
          </a:lstStyle>
          <a:p>
            <a:endParaRPr lang="th-TH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2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 b="0" i="0">
                <a:latin typeface="Roboto Light" charset="0"/>
                <a:cs typeface="Roboto Light" charset="0"/>
              </a:defRPr>
            </a:lvl1pPr>
          </a:lstStyle>
          <a:p>
            <a:fld id="{79E4A670-A032-4BF2-9801-114F4383953B}" type="datetimeFigureOut">
              <a:rPr lang="th-TH" smtClean="0"/>
              <a:pPr/>
              <a:t>12/02/64</a:t>
            </a:fld>
            <a:endParaRPr lang="th-TH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th-TH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1"/>
            <a:ext cx="5608320" cy="3660459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 b="0" i="0">
                <a:latin typeface="Roboto Light" charset="0"/>
                <a:cs typeface="Roboto Light" charset="0"/>
              </a:defRPr>
            </a:lvl1pPr>
          </a:lstStyle>
          <a:p>
            <a:endParaRPr lang="th-T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 b="0" i="0">
                <a:latin typeface="Roboto Light" charset="0"/>
                <a:cs typeface="Roboto Light" charset="0"/>
              </a:defRPr>
            </a:lvl1pPr>
          </a:lstStyle>
          <a:p>
            <a:fld id="{DDE034FA-0DE7-4E19-9E6F-31A284D9A113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4765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b="0" i="0" kern="1200">
        <a:solidFill>
          <a:schemeClr val="tx1"/>
        </a:solidFill>
        <a:latin typeface="Roboto Light" charset="0"/>
        <a:ea typeface="+mn-ea"/>
        <a:cs typeface="Roboto Light" charset="0"/>
      </a:defRPr>
    </a:lvl1pPr>
    <a:lvl2pPr marL="457200" algn="l" defTabSz="914400" rtl="0" eaLnBrk="1" latinLnBrk="0" hangingPunct="1">
      <a:defRPr sz="1800" b="0" i="0" kern="1200">
        <a:solidFill>
          <a:schemeClr val="tx1"/>
        </a:solidFill>
        <a:latin typeface="Roboto Light" charset="0"/>
        <a:ea typeface="+mn-ea"/>
        <a:cs typeface="+mn-cs"/>
      </a:defRPr>
    </a:lvl2pPr>
    <a:lvl3pPr marL="914400" algn="l" defTabSz="914400" rtl="0" eaLnBrk="1" latinLnBrk="0" hangingPunct="1">
      <a:defRPr sz="1800" b="0" i="0" kern="1200">
        <a:solidFill>
          <a:schemeClr val="tx1"/>
        </a:solidFill>
        <a:latin typeface="Roboto Light" charset="0"/>
        <a:ea typeface="+mn-ea"/>
        <a:cs typeface="+mn-cs"/>
      </a:defRPr>
    </a:lvl3pPr>
    <a:lvl4pPr marL="1371600" algn="l" defTabSz="914400" rtl="0" eaLnBrk="1" latinLnBrk="0" hangingPunct="1">
      <a:defRPr sz="1800" b="0" i="0" kern="1200">
        <a:solidFill>
          <a:schemeClr val="tx1"/>
        </a:solidFill>
        <a:latin typeface="Roboto Light" charset="0"/>
        <a:ea typeface="+mn-ea"/>
        <a:cs typeface="+mn-cs"/>
      </a:defRPr>
    </a:lvl4pPr>
    <a:lvl5pPr marL="1828800" algn="l" defTabSz="914400" rtl="0" eaLnBrk="1" latinLnBrk="0" hangingPunct="1">
      <a:defRPr sz="1800" b="0" i="0" kern="1200">
        <a:solidFill>
          <a:schemeClr val="tx1"/>
        </a:solidFill>
        <a:latin typeface="Roboto Light" charset="0"/>
        <a:ea typeface="+mn-ea"/>
        <a:cs typeface="Roboto Light" charset="0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Din </a:t>
            </a:r>
            <a:r>
              <a:rPr lang="en-US" dirty="0" err="1"/>
              <a:t>slp</a:t>
            </a:r>
            <a:r>
              <a:rPr lang="en-US" dirty="0"/>
              <a:t> tiring</a:t>
            </a:r>
            <a:r>
              <a:rPr lang="en-US" baseline="0" dirty="0"/>
              <a:t> , compensation fee issues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34FA-0DE7-4E19-9E6F-31A284D9A113}" type="slidenum">
              <a:rPr lang="th-TH" smtClean="0"/>
              <a:pPr/>
              <a:t>4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63355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dirty="0"/>
              <a:t>Benefits:</a:t>
            </a:r>
          </a:p>
          <a:p>
            <a:pPr lvl="0"/>
            <a:endParaRPr lang="en-US" sz="1200" dirty="0"/>
          </a:p>
          <a:p>
            <a:pPr marL="228600" lvl="0" indent="-228600">
              <a:buFont typeface="+mj-lt"/>
              <a:buAutoNum type="arabicPeriod"/>
            </a:pPr>
            <a:r>
              <a:rPr lang="en-US" sz="1200" dirty="0"/>
              <a:t>Better User Experience</a:t>
            </a:r>
          </a:p>
          <a:p>
            <a:pPr marL="960120" lvl="1" indent="-228600">
              <a:buFont typeface="+mj-lt"/>
              <a:buAutoNum type="alphaLcParenR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search after search is hard for users</a:t>
            </a:r>
          </a:p>
          <a:p>
            <a:pPr marL="960120" lvl="1" indent="-228600">
              <a:buFont typeface="+mj-lt"/>
              <a:buAutoNum type="alphaLcParenR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Personalized interactions from recommendation engine makes our customer feel valued as an individual</a:t>
            </a:r>
            <a:endParaRPr lang="en-US" sz="1200" dirty="0"/>
          </a:p>
          <a:p>
            <a:pPr marL="228600" lvl="0" indent="-228600">
              <a:buFont typeface="+mj-lt"/>
              <a:buAutoNum type="arabicPeriod"/>
            </a:pPr>
            <a:r>
              <a:rPr lang="en-US" sz="1200" dirty="0"/>
              <a:t>Improved Customer Retention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960120" lvl="1" indent="-228600">
              <a:buFont typeface="+mj-lt"/>
              <a:buAutoNum type="alphaLcParenR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number which are shown are not just values but are indirect piece of advice</a:t>
            </a:r>
          </a:p>
          <a:p>
            <a:pPr marL="960120" lvl="1" indent="-228600">
              <a:buFont typeface="+mj-lt"/>
              <a:buAutoNum type="alphaLcParenR"/>
            </a:pP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introducing innovative ideas like this we are giving them a reason to stick with us.</a:t>
            </a:r>
            <a:endParaRPr lang="en-US" sz="1200" dirty="0"/>
          </a:p>
          <a:p>
            <a:pPr marL="228600" lvl="0" indent="-228600">
              <a:buFont typeface="+mj-lt"/>
              <a:buAutoNum type="arabicPeriod"/>
            </a:pPr>
            <a:r>
              <a:rPr lang="en-US" sz="1200" dirty="0"/>
              <a:t>Increase shop to book  </a:t>
            </a:r>
          </a:p>
          <a:p>
            <a:pPr marL="960120" lvl="1" indent="-228600">
              <a:buFont typeface="+mj-lt"/>
              <a:buAutoNum type="alphaLcParenR"/>
            </a:pPr>
            <a:r>
              <a:rPr lang="en-US" sz="1200" dirty="0"/>
              <a:t>By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analyzing current site usage, a relevance engine can deliver relevant contents</a:t>
            </a:r>
          </a:p>
          <a:p>
            <a:pPr marL="960120" lvl="1" indent="-228600">
              <a:buFont typeface="+mj-lt"/>
              <a:buAutoNum type="alphaLcParenR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data is collected in real-time so the software can react as users shopping habits change</a:t>
            </a:r>
          </a:p>
          <a:p>
            <a:pPr marL="960120" lvl="1" indent="-228600">
              <a:buFont typeface="+mj-lt"/>
              <a:buAutoNum type="alphaLcParenR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help increasing the shop to book ratio by additional relevant content and additional advices and directions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3BC960-BE06-9344-8CBE-616297CA097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60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Moreover, as we would like to give this information to the customer during the search and reservation process, the model will have to give long-term predictions, up to several months forward, and will not take into account short-term effects, like current weather or traffic situation.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34FA-0DE7-4E19-9E6F-31A284D9A113}" type="slidenum">
              <a:rPr lang="th-TH" smtClean="0"/>
              <a:pPr/>
              <a:t>8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363329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3BC960-BE06-9344-8CBE-616297CA097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39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542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ull image,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1020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6102096" y="0"/>
            <a:ext cx="6089904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tIns="2743200" rIns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th-TH" sz="1600" b="0" i="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Roboto Light" charset="0"/>
              </a:defRPr>
            </a:lvl1pPr>
          </a:lstStyle>
          <a:p>
            <a:r>
              <a:rPr lang="en-GB" dirty="0"/>
              <a:t>Add image here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1664208"/>
            <a:ext cx="5189025" cy="1225296"/>
          </a:xfrm>
        </p:spPr>
        <p:txBody>
          <a:bodyPr rIns="0" anchor="b" anchorCtr="0">
            <a:noAutofit/>
          </a:bodyPr>
          <a:lstStyle>
            <a:lvl1pPr algn="l">
              <a:lnSpc>
                <a:spcPct val="90000"/>
              </a:lnSpc>
              <a:defRPr sz="4800" b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3892814"/>
            <a:ext cx="5189026" cy="369332"/>
          </a:xfrm>
        </p:spPr>
        <p:txBody>
          <a:bodyPr rIns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2000" b="0" i="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Content here</a:t>
            </a:r>
            <a:endParaRPr lang="th-TH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1683" y="3556575"/>
            <a:ext cx="1861210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523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ty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8274031" y="0"/>
            <a:ext cx="391797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tIns="2743200" rIns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th-TH" sz="1800" i="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Add image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57200" y="1550988"/>
            <a:ext cx="7351713" cy="4686300"/>
          </a:xfrm>
        </p:spPr>
        <p:txBody>
          <a:bodyPr>
            <a:noAutofit/>
          </a:bodyPr>
          <a:lstStyle>
            <a:lvl3pPr>
              <a:defRPr/>
            </a:lvl3pPr>
            <a:lvl4pPr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5866"/>
            <a:ext cx="7351713" cy="4985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75539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35866"/>
            <a:ext cx="11277600" cy="4985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56951"/>
            <a:ext cx="11277600" cy="46200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1092336"/>
            <a:ext cx="18612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7976216" y="6528816"/>
            <a:ext cx="3447288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800" i="1" dirty="0">
                <a:solidFill>
                  <a:schemeClr val="bg1">
                    <a:lumMod val="50000"/>
                  </a:schemeClr>
                </a:solidFill>
              </a:rPr>
              <a:t>confidential  |  </a:t>
            </a:r>
            <a:r>
              <a:rPr lang="en-US" sz="800" i="1" dirty="0">
                <a:solidFill>
                  <a:srgbClr val="FFFFFF">
                    <a:lumMod val="50000"/>
                  </a:srgbClr>
                </a:solidFill>
              </a:rPr>
              <a:t>©</a:t>
            </a:r>
            <a:r>
              <a:rPr lang="en-US" sz="800" i="1" dirty="0">
                <a:solidFill>
                  <a:schemeClr val="bg1">
                    <a:lumMod val="50000"/>
                  </a:schemeClr>
                </a:solidFill>
              </a:rPr>
              <a:t>2017 Sabre GLBL</a:t>
            </a:r>
            <a:r>
              <a:rPr lang="en-US" sz="800" i="1" baseline="0" dirty="0">
                <a:solidFill>
                  <a:schemeClr val="bg1">
                    <a:lumMod val="50000"/>
                  </a:schemeClr>
                </a:solidFill>
              </a:rPr>
              <a:t> Inc. All rights reserved.</a:t>
            </a:r>
            <a:endParaRPr lang="en-US" sz="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79530" y="6536584"/>
            <a:ext cx="25527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fld id="{7D422E1F-D216-4DCD-8A23-E6B63B555678}" type="slidenum">
              <a:rPr lang="en-US" sz="800" b="0" i="0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sz="800" b="0" i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35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62" r:id="rId2"/>
    <p:sldLayoutId id="2147483796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accent1"/>
          </a:solidFill>
          <a:latin typeface="+mj-lt"/>
          <a:ea typeface="+mj-ea"/>
          <a:cs typeface="Roboto Ligh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None/>
        <a:defRPr sz="2400" b="0" i="0" kern="1200">
          <a:solidFill>
            <a:schemeClr val="tx2"/>
          </a:solidFill>
          <a:latin typeface="+mn-lt"/>
          <a:ea typeface="+mn-ea"/>
          <a:cs typeface="Roboto Light" charset="0"/>
        </a:defRPr>
      </a:lvl1pPr>
      <a:lvl2pPr marL="274320" indent="-274320" algn="l" defTabSz="9144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/>
        </a:buClr>
        <a:buFont typeface="Roboto" panose="02000000000000000000" pitchFamily="2" charset="0"/>
        <a:buChar char="–"/>
        <a:defRPr sz="2000" b="0" i="0" kern="1200">
          <a:solidFill>
            <a:schemeClr val="tx2"/>
          </a:solidFill>
          <a:latin typeface="+mn-lt"/>
          <a:ea typeface="+mn-ea"/>
          <a:cs typeface="Roboto Light" charset="0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Roboto Light" charset="0"/>
        </a:defRPr>
      </a:lvl3pPr>
      <a:lvl4pPr marL="914400" indent="-27432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Roboto" panose="02000000000000000000" pitchFamily="2" charset="0"/>
        <a:buChar char="–"/>
        <a:defRPr sz="1600" b="0" i="0" kern="1200">
          <a:solidFill>
            <a:schemeClr val="tx2"/>
          </a:solidFill>
          <a:latin typeface="+mn-lt"/>
          <a:ea typeface="+mn-ea"/>
          <a:cs typeface="Roboto Light" charset="0"/>
        </a:defRPr>
      </a:lvl4pPr>
      <a:lvl5pPr marL="11887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Roboto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96" userDrawn="1">
          <p15:clr>
            <a:srgbClr val="F26B43"/>
          </p15:clr>
        </p15:guide>
        <p15:guide id="2" orient="horz" pos="2152" userDrawn="1">
          <p15:clr>
            <a:srgbClr val="F26B43"/>
          </p15:clr>
        </p15:guide>
        <p15:guide id="3" pos="7287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orient="horz" pos="288" userDrawn="1">
          <p15:clr>
            <a:srgbClr val="F26B43"/>
          </p15:clr>
        </p15:guide>
        <p15:guide id="6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gif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462D434-5751-48B4-B980-5C7699F268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13F9EB-7C87-446C-8F7C-C7BBE8735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</a:t>
            </a:r>
            <a:r>
              <a:rPr lang="en-US" dirty="0" err="1"/>
              <a:t>Krafterz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12E22B-26BE-4C32-9F41-D4800741E6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3892814"/>
            <a:ext cx="5189026" cy="1938992"/>
          </a:xfrm>
        </p:spPr>
        <p:txBody>
          <a:bodyPr/>
          <a:lstStyle/>
          <a:p>
            <a:r>
              <a:rPr lang="en-US" dirty="0"/>
              <a:t>Miracle Dsouza</a:t>
            </a:r>
          </a:p>
          <a:p>
            <a:r>
              <a:rPr lang="en-US" dirty="0"/>
              <a:t>Rahul </a:t>
            </a:r>
            <a:r>
              <a:rPr lang="en-US" dirty="0" err="1"/>
              <a:t>Dcosta</a:t>
            </a:r>
            <a:endParaRPr lang="en-US" dirty="0"/>
          </a:p>
          <a:p>
            <a:r>
              <a:rPr lang="en-US" dirty="0"/>
              <a:t>Sushmitha AA</a:t>
            </a:r>
          </a:p>
          <a:p>
            <a:r>
              <a:rPr lang="en-US" dirty="0"/>
              <a:t>Kiran Chitivolu</a:t>
            </a:r>
          </a:p>
        </p:txBody>
      </p:sp>
      <p:pic>
        <p:nvPicPr>
          <p:cNvPr id="3076" name="Picture 4" descr="Related image">
            <a:extLst>
              <a:ext uri="{FF2B5EF4-FFF2-40B4-BE49-F238E27FC236}">
                <a16:creationId xmlns:a16="http://schemas.microsoft.com/office/drawing/2014/main" id="{4A88428A-808F-43A1-A410-A81D31176A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47" t="21993" r="23538" b="26825"/>
          <a:stretch/>
        </p:blipFill>
        <p:spPr bwMode="auto">
          <a:xfrm>
            <a:off x="7685590" y="1851949"/>
            <a:ext cx="2951544" cy="28820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345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41176" y="2640563"/>
            <a:ext cx="11193624" cy="3536400"/>
          </a:xfrm>
        </p:spPr>
        <p:txBody>
          <a:bodyPr/>
          <a:lstStyle/>
          <a:p>
            <a:pPr algn="ctr"/>
            <a:r>
              <a:rPr lang="en-US" sz="9600" b="1" dirty="0">
                <a:latin typeface="Berlin Sans FB Demi" panose="020E0802020502020306" pitchFamily="34" charset="0"/>
              </a:rPr>
              <a:t>DEMO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498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838" y="309159"/>
            <a:ext cx="11265865" cy="498598"/>
          </a:xfrm>
        </p:spPr>
        <p:txBody>
          <a:bodyPr/>
          <a:lstStyle/>
          <a:p>
            <a:r>
              <a:rPr lang="en-US" dirty="0"/>
              <a:t>Benefits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481801212"/>
              </p:ext>
            </p:extLst>
          </p:nvPr>
        </p:nvGraphicFramePr>
        <p:xfrm>
          <a:off x="1488453" y="1198131"/>
          <a:ext cx="9698355" cy="5000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29882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Since this would be first of its type to be adapted among our competitors, we gain customer trust and confidence [Get There]</a:t>
            </a:r>
          </a:p>
          <a:p>
            <a:pPr lvl="2"/>
            <a:r>
              <a:rPr lang="en-US" dirty="0"/>
              <a:t>     Hence assume we have even a minimum of 50 new bookings made per month</a:t>
            </a:r>
          </a:p>
          <a:p>
            <a:pPr lvl="2"/>
            <a:r>
              <a:rPr lang="en-US" dirty="0"/>
              <a:t>     Assume a transaction fee of $10, We make a profit of 50x10=$ 500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From the point of view of marketing it as a standalone tool for airlines to fix human error [Airline Solutions]</a:t>
            </a:r>
          </a:p>
          <a:p>
            <a:pPr lvl="2"/>
            <a:r>
              <a:rPr lang="en-US" dirty="0"/>
              <a:t>     Assuming we charge adoption fee $500 and setup a monthly contract @ $99/month .</a:t>
            </a:r>
          </a:p>
          <a:p>
            <a:pPr lvl="2"/>
            <a:r>
              <a:rPr lang="en-US" dirty="0"/>
              <a:t>     If even 10 airlines adopt this we can make a profit of (500x10 )+ (99*12) =$6188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From the point of airports to track past &amp; future trend [Airline Solutions]</a:t>
            </a:r>
          </a:p>
          <a:p>
            <a:pPr lvl="2"/>
            <a:r>
              <a:rPr lang="en-US" dirty="0"/>
              <a:t>     Assuming we charge adoption fee $500 and setup a monthly contract @ $99/month .</a:t>
            </a:r>
          </a:p>
          <a:p>
            <a:pPr lvl="2"/>
            <a:r>
              <a:rPr lang="en-US" dirty="0"/>
              <a:t>     If even 10 airport adopt this we can make a profit of (500x10 )+ (99*12) =$6188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Total profit : 500+ (6188x2)=$12876  (by touching only 10% of the market)</a:t>
            </a:r>
          </a:p>
          <a:p>
            <a:pPr marL="457200" lvl="2" indent="0">
              <a:buNone/>
            </a:pPr>
            <a:endParaRPr lang="en-US" dirty="0"/>
          </a:p>
          <a:p>
            <a:pPr marL="45720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ROI</a:t>
            </a:r>
          </a:p>
        </p:txBody>
      </p:sp>
    </p:spTree>
    <p:extLst>
      <p:ext uri="{BB962C8B-B14F-4D97-AF65-F5344CB8AC3E}">
        <p14:creationId xmlns:p14="http://schemas.microsoft.com/office/powerpoint/2010/main" val="1835282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15F2C9-CADD-4032-9DFE-9127B3556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69E408C-471B-41E3-9D71-4F614E0FE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0868" y="4590937"/>
            <a:ext cx="537939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b="1" dirty="0">
                <a:ln w="0"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#</a:t>
            </a:r>
            <a:r>
              <a:rPr lang="en-US" sz="2000" b="1" dirty="0" err="1">
                <a:ln w="0"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Predicting_The_Future_By_Creating_It</a:t>
            </a:r>
            <a:endParaRPr lang="en-US" sz="2000" b="1" cap="none" spc="0" dirty="0">
              <a:ln w="0"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D84987-352E-40E2-B64F-683061921E7D}"/>
              </a:ext>
            </a:extLst>
          </p:cNvPr>
          <p:cNvSpPr/>
          <p:nvPr/>
        </p:nvSpPr>
        <p:spPr>
          <a:xfrm>
            <a:off x="3696796" y="3429000"/>
            <a:ext cx="448712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62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89" r="1513"/>
          <a:stretch/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421612"/>
            <a:ext cx="5189025" cy="1225296"/>
          </a:xfrm>
        </p:spPr>
        <p:txBody>
          <a:bodyPr/>
          <a:lstStyle/>
          <a:p>
            <a:r>
              <a:rPr lang="en-US" dirty="0"/>
              <a:t>Flight Delay Trends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57200" y="3892814"/>
            <a:ext cx="5189026" cy="2462213"/>
          </a:xfrm>
        </p:spPr>
        <p:txBody>
          <a:bodyPr/>
          <a:lstStyle/>
          <a:p>
            <a:r>
              <a:rPr lang="en-US" dirty="0"/>
              <a:t>World without Delay trends and its problems</a:t>
            </a:r>
          </a:p>
          <a:p>
            <a:r>
              <a:rPr lang="en-US" dirty="0"/>
              <a:t>World with delay trends and benefits</a:t>
            </a:r>
          </a:p>
          <a:p>
            <a:r>
              <a:rPr lang="en-US" dirty="0"/>
              <a:t>Technical innovation</a:t>
            </a:r>
          </a:p>
          <a:p>
            <a:r>
              <a:rPr lang="en-US" dirty="0"/>
              <a:t>User experience</a:t>
            </a:r>
          </a:p>
          <a:p>
            <a:r>
              <a:rPr lang="en-US" dirty="0"/>
              <a:t>ROI</a:t>
            </a:r>
          </a:p>
        </p:txBody>
      </p:sp>
    </p:spTree>
    <p:extLst>
      <p:ext uri="{BB962C8B-B14F-4D97-AF65-F5344CB8AC3E}">
        <p14:creationId xmlns:p14="http://schemas.microsoft.com/office/powerpoint/2010/main" val="665326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648" y="502866"/>
            <a:ext cx="3541026" cy="237823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Delay Trends?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211" y="934464"/>
            <a:ext cx="3381375" cy="245918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6005"/>
          <a:stretch/>
        </p:blipFill>
        <p:spPr>
          <a:xfrm flipH="1">
            <a:off x="9235384" y="621697"/>
            <a:ext cx="2871588" cy="246684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0412" y="4038325"/>
            <a:ext cx="2701532" cy="242592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536" y="4038325"/>
            <a:ext cx="3057628" cy="263730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3142" y="4122891"/>
            <a:ext cx="3881159" cy="269372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Down Arrow 17"/>
          <p:cNvSpPr/>
          <p:nvPr/>
        </p:nvSpPr>
        <p:spPr>
          <a:xfrm rot="16200000">
            <a:off x="3462533" y="973568"/>
            <a:ext cx="540030" cy="145337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 rot="16200000">
            <a:off x="8373346" y="965298"/>
            <a:ext cx="540030" cy="145337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 rot="5400000">
            <a:off x="8662722" y="4630290"/>
            <a:ext cx="540030" cy="145337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10486191" y="3203263"/>
            <a:ext cx="540030" cy="982792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 rot="5400000">
            <a:off x="3562544" y="4783035"/>
            <a:ext cx="540030" cy="145337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 rot="10800000">
            <a:off x="1340281" y="3264578"/>
            <a:ext cx="540030" cy="860161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6561" y="2991544"/>
            <a:ext cx="1093933" cy="104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7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321" y="56922"/>
            <a:ext cx="2976465" cy="27595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14786" y="127503"/>
            <a:ext cx="3516243" cy="997196"/>
          </a:xfrm>
        </p:spPr>
        <p:txBody>
          <a:bodyPr/>
          <a:lstStyle/>
          <a:p>
            <a:r>
              <a:rPr lang="en-US" b="1" dirty="0"/>
              <a:t>Frustration Cycle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" t="8950" r="21110" b="-887"/>
          <a:stretch/>
        </p:blipFill>
        <p:spPr>
          <a:xfrm>
            <a:off x="3899376" y="1994032"/>
            <a:ext cx="3669493" cy="276404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0219" y="14801"/>
            <a:ext cx="2631781" cy="34656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342" t="2387" r="-342" b="12675"/>
          <a:stretch/>
        </p:blipFill>
        <p:spPr>
          <a:xfrm>
            <a:off x="0" y="3480416"/>
            <a:ext cx="2730601" cy="3320662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13212706">
            <a:off x="2581071" y="1909247"/>
            <a:ext cx="1586204" cy="685121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 rot="8279853">
            <a:off x="2365661" y="4499576"/>
            <a:ext cx="1586204" cy="685121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 rot="2125853">
            <a:off x="6937927" y="4545952"/>
            <a:ext cx="1586204" cy="685121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/>
          <a:srcRect t="2803" r="2877"/>
          <a:stretch/>
        </p:blipFill>
        <p:spPr>
          <a:xfrm>
            <a:off x="8348065" y="4277145"/>
            <a:ext cx="3849062" cy="204901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Right Arrow 12">
            <a:extLst>
              <a:ext uri="{FF2B5EF4-FFF2-40B4-BE49-F238E27FC236}">
                <a16:creationId xmlns:a16="http://schemas.microsoft.com/office/drawing/2014/main" id="{E35B81CF-CB5C-4B7E-B3A1-0A33DB675678}"/>
              </a:ext>
            </a:extLst>
          </p:cNvPr>
          <p:cNvSpPr/>
          <p:nvPr/>
        </p:nvSpPr>
        <p:spPr>
          <a:xfrm rot="19434528">
            <a:off x="7402515" y="1909246"/>
            <a:ext cx="1586204" cy="685121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89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838" y="309159"/>
            <a:ext cx="11265865" cy="498598"/>
          </a:xfrm>
        </p:spPr>
        <p:txBody>
          <a:bodyPr/>
          <a:lstStyle/>
          <a:p>
            <a:r>
              <a:rPr lang="en-US" dirty="0"/>
              <a:t>Delay Trend Engine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3067076" y="3696867"/>
            <a:ext cx="954066" cy="197686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840"/>
          </a:p>
        </p:txBody>
      </p:sp>
      <p:sp>
        <p:nvSpPr>
          <p:cNvPr id="11" name="Right Arrow 10"/>
          <p:cNvSpPr/>
          <p:nvPr/>
        </p:nvSpPr>
        <p:spPr>
          <a:xfrm>
            <a:off x="7279276" y="3730955"/>
            <a:ext cx="954066" cy="197686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840"/>
          </a:p>
        </p:txBody>
      </p:sp>
      <p:grpSp>
        <p:nvGrpSpPr>
          <p:cNvPr id="23" name="Group 22"/>
          <p:cNvGrpSpPr/>
          <p:nvPr/>
        </p:nvGrpSpPr>
        <p:grpSpPr>
          <a:xfrm>
            <a:off x="4236456" y="2859290"/>
            <a:ext cx="2878133" cy="1916258"/>
            <a:chOff x="5092311" y="1746082"/>
            <a:chExt cx="3417067" cy="2414011"/>
          </a:xfrm>
        </p:grpSpPr>
        <p:sp>
          <p:nvSpPr>
            <p:cNvPr id="13" name="TextBox 12"/>
            <p:cNvSpPr txBox="1"/>
            <p:nvPr/>
          </p:nvSpPr>
          <p:spPr>
            <a:xfrm>
              <a:off x="5278322" y="3656053"/>
              <a:ext cx="2857035" cy="504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Delay Trend Engine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92311" y="1746082"/>
              <a:ext cx="3417067" cy="1938216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593" y="3040369"/>
            <a:ext cx="2095228" cy="1176409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8398030" y="2740450"/>
            <a:ext cx="3583594" cy="2337388"/>
          </a:xfrm>
          <a:prstGeom prst="round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Delay Trend Predictions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919" y="2828499"/>
            <a:ext cx="1080645" cy="108064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097" y="4099876"/>
            <a:ext cx="1080644" cy="108064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400" y="2843132"/>
            <a:ext cx="1080645" cy="108064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899A6EF-AA06-49AF-93CD-76C39A0C9CCA}"/>
              </a:ext>
            </a:extLst>
          </p:cNvPr>
          <p:cNvSpPr txBox="1"/>
          <p:nvPr/>
        </p:nvSpPr>
        <p:spPr>
          <a:xfrm>
            <a:off x="660648" y="4175383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Flight Stats Data</a:t>
            </a:r>
          </a:p>
        </p:txBody>
      </p:sp>
    </p:spTree>
    <p:extLst>
      <p:ext uri="{BB962C8B-B14F-4D97-AF65-F5344CB8AC3E}">
        <p14:creationId xmlns:p14="http://schemas.microsoft.com/office/powerpoint/2010/main" val="1909483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81BDD0-B44A-480E-8D30-9205D448F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of Engine</a:t>
            </a:r>
          </a:p>
        </p:txBody>
      </p:sp>
      <p:sp>
        <p:nvSpPr>
          <p:cNvPr id="5" name="Down Arrow 14">
            <a:extLst>
              <a:ext uri="{FF2B5EF4-FFF2-40B4-BE49-F238E27FC236}">
                <a16:creationId xmlns:a16="http://schemas.microsoft.com/office/drawing/2014/main" id="{B4B4CC8D-AC69-4CBD-AE02-BBAEBE2EDF44}"/>
              </a:ext>
            </a:extLst>
          </p:cNvPr>
          <p:cNvSpPr/>
          <p:nvPr/>
        </p:nvSpPr>
        <p:spPr>
          <a:xfrm>
            <a:off x="3062284" y="2929826"/>
            <a:ext cx="204910" cy="11672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8E6177A2-2A5B-4C35-BBEC-CE6628DDD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855" y="4173377"/>
            <a:ext cx="1666655" cy="166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training icon">
            <a:extLst>
              <a:ext uri="{FF2B5EF4-FFF2-40B4-BE49-F238E27FC236}">
                <a16:creationId xmlns:a16="http://schemas.microsoft.com/office/drawing/2014/main" id="{58A25F73-218E-46DE-A394-32558BA100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99" y="3036894"/>
            <a:ext cx="721259" cy="72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46D7C5-4FB7-4999-A570-F3CA24E5D7D5}"/>
              </a:ext>
            </a:extLst>
          </p:cNvPr>
          <p:cNvSpPr txBox="1"/>
          <p:nvPr/>
        </p:nvSpPr>
        <p:spPr>
          <a:xfrm>
            <a:off x="63504" y="3680551"/>
            <a:ext cx="2900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Training model in R using past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25850A-E93C-4EA7-BCCE-CDE6601E2BBB}"/>
              </a:ext>
            </a:extLst>
          </p:cNvPr>
          <p:cNvSpPr txBox="1"/>
          <p:nvPr/>
        </p:nvSpPr>
        <p:spPr>
          <a:xfrm>
            <a:off x="1714315" y="5916319"/>
            <a:ext cx="2900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Naïve Bayes Learning Model setup in R Server</a:t>
            </a:r>
          </a:p>
        </p:txBody>
      </p:sp>
      <p:sp>
        <p:nvSpPr>
          <p:cNvPr id="11" name="Down Arrow 14">
            <a:extLst>
              <a:ext uri="{FF2B5EF4-FFF2-40B4-BE49-F238E27FC236}">
                <a16:creationId xmlns:a16="http://schemas.microsoft.com/office/drawing/2014/main" id="{3025B83E-3074-4F10-B291-2AFD719ED66E}"/>
              </a:ext>
            </a:extLst>
          </p:cNvPr>
          <p:cNvSpPr/>
          <p:nvPr/>
        </p:nvSpPr>
        <p:spPr>
          <a:xfrm rot="5400000">
            <a:off x="6846222" y="2223058"/>
            <a:ext cx="141797" cy="46288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14E3050A-E91C-42F2-B234-F91EA2923D90}"/>
              </a:ext>
            </a:extLst>
          </p:cNvPr>
          <p:cNvSpPr/>
          <p:nvPr/>
        </p:nvSpPr>
        <p:spPr>
          <a:xfrm rot="16200000">
            <a:off x="6928910" y="2629285"/>
            <a:ext cx="141795" cy="47942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6" name="Down Arrow 14">
            <a:extLst>
              <a:ext uri="{FF2B5EF4-FFF2-40B4-BE49-F238E27FC236}">
                <a16:creationId xmlns:a16="http://schemas.microsoft.com/office/drawing/2014/main" id="{843C77B6-4164-41A2-800C-D5E50AE5A9F3}"/>
              </a:ext>
            </a:extLst>
          </p:cNvPr>
          <p:cNvSpPr/>
          <p:nvPr/>
        </p:nvSpPr>
        <p:spPr>
          <a:xfrm>
            <a:off x="10156747" y="1532428"/>
            <a:ext cx="204910" cy="11672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8D0BCF-76FE-4499-84B6-CD991562DCD1}"/>
              </a:ext>
            </a:extLst>
          </p:cNvPr>
          <p:cNvSpPr txBox="1"/>
          <p:nvPr/>
        </p:nvSpPr>
        <p:spPr>
          <a:xfrm>
            <a:off x="9586121" y="4202446"/>
            <a:ext cx="1816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Past_Trend_Service</a:t>
            </a:r>
            <a:endParaRPr lang="en-US" sz="14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98E861-FF3E-48FC-8AAA-D8E539D67ECA}"/>
              </a:ext>
            </a:extLst>
          </p:cNvPr>
          <p:cNvSpPr txBox="1"/>
          <p:nvPr/>
        </p:nvSpPr>
        <p:spPr>
          <a:xfrm>
            <a:off x="9477687" y="5848412"/>
            <a:ext cx="2351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Future_Prediction_Service</a:t>
            </a:r>
            <a:endParaRPr lang="en-US" sz="1400" b="1" dirty="0"/>
          </a:p>
        </p:txBody>
      </p:sp>
      <p:sp>
        <p:nvSpPr>
          <p:cNvPr id="29" name="Down Arrow 14">
            <a:extLst>
              <a:ext uri="{FF2B5EF4-FFF2-40B4-BE49-F238E27FC236}">
                <a16:creationId xmlns:a16="http://schemas.microsoft.com/office/drawing/2014/main" id="{2D872CF1-CFEA-4BFA-8AAB-5F7717E77412}"/>
              </a:ext>
            </a:extLst>
          </p:cNvPr>
          <p:cNvSpPr/>
          <p:nvPr/>
        </p:nvSpPr>
        <p:spPr>
          <a:xfrm rot="10800000">
            <a:off x="10600159" y="1532429"/>
            <a:ext cx="204910" cy="11672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35C428-6B44-44CA-A6C0-D04B1D32B40A}"/>
              </a:ext>
            </a:extLst>
          </p:cNvPr>
          <p:cNvSpPr txBox="1"/>
          <p:nvPr/>
        </p:nvSpPr>
        <p:spPr>
          <a:xfrm>
            <a:off x="7455870" y="1825046"/>
            <a:ext cx="2865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UI makes Availability Request and calls micro services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EEA04F-BF46-4750-8F64-AED437FE9773}"/>
              </a:ext>
            </a:extLst>
          </p:cNvPr>
          <p:cNvSpPr txBox="1"/>
          <p:nvPr/>
        </p:nvSpPr>
        <p:spPr>
          <a:xfrm>
            <a:off x="4931924" y="4092936"/>
            <a:ext cx="3871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Both Microservices call R server to get data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CE41FA-CCA0-415A-A958-3273408A05C2}"/>
              </a:ext>
            </a:extLst>
          </p:cNvPr>
          <p:cNvSpPr txBox="1"/>
          <p:nvPr/>
        </p:nvSpPr>
        <p:spPr>
          <a:xfrm>
            <a:off x="5185019" y="5136071"/>
            <a:ext cx="3470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Response send in JSON by R server</a:t>
            </a:r>
          </a:p>
        </p:txBody>
      </p:sp>
      <p:sp>
        <p:nvSpPr>
          <p:cNvPr id="8" name="AutoShape 16" descr="Image result for JSON icon">
            <a:extLst>
              <a:ext uri="{FF2B5EF4-FFF2-40B4-BE49-F238E27FC236}">
                <a16:creationId xmlns:a16="http://schemas.microsoft.com/office/drawing/2014/main" id="{F1772BA5-6D41-45A5-BA9B-BB569D8FC64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EF4CEDE-6E8B-49B8-8879-87FAF3CBC1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560" b="26005"/>
          <a:stretch/>
        </p:blipFill>
        <p:spPr>
          <a:xfrm>
            <a:off x="10805069" y="1809566"/>
            <a:ext cx="1180084" cy="50077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19E238F-E288-47D0-A7DB-40EBC560DE90}"/>
              </a:ext>
            </a:extLst>
          </p:cNvPr>
          <p:cNvSpPr txBox="1"/>
          <p:nvPr/>
        </p:nvSpPr>
        <p:spPr>
          <a:xfrm>
            <a:off x="2379482" y="1228704"/>
            <a:ext cx="2900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Flight  Stats Data</a:t>
            </a:r>
          </a:p>
        </p:txBody>
      </p:sp>
      <p:pic>
        <p:nvPicPr>
          <p:cNvPr id="41" name="Picture 4" descr="Image result for Spring boot icon">
            <a:extLst>
              <a:ext uri="{FF2B5EF4-FFF2-40B4-BE49-F238E27FC236}">
                <a16:creationId xmlns:a16="http://schemas.microsoft.com/office/drawing/2014/main" id="{504D984D-0910-433D-A864-4054EB1DB7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6" t="15497" r="15967" b="14999"/>
          <a:stretch/>
        </p:blipFill>
        <p:spPr bwMode="auto">
          <a:xfrm>
            <a:off x="9993831" y="3106478"/>
            <a:ext cx="1044870" cy="109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Spring boot icon">
            <a:extLst>
              <a:ext uri="{FF2B5EF4-FFF2-40B4-BE49-F238E27FC236}">
                <a16:creationId xmlns:a16="http://schemas.microsoft.com/office/drawing/2014/main" id="{062D8721-54F8-419B-B32C-764C58FB26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6" t="15497" r="15967" b="14999"/>
          <a:stretch/>
        </p:blipFill>
        <p:spPr bwMode="auto">
          <a:xfrm>
            <a:off x="9993831" y="4710311"/>
            <a:ext cx="1044870" cy="109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95D1B02-A54B-4A0E-A8DB-BFE6A5A04F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560" b="26005"/>
          <a:stretch/>
        </p:blipFill>
        <p:spPr>
          <a:xfrm>
            <a:off x="6249672" y="5421026"/>
            <a:ext cx="1180084" cy="500770"/>
          </a:xfrm>
          <a:prstGeom prst="rect">
            <a:avLst/>
          </a:prstGeom>
        </p:spPr>
      </p:pic>
      <p:pic>
        <p:nvPicPr>
          <p:cNvPr id="2070" name="Picture 22" descr="Related image">
            <a:extLst>
              <a:ext uri="{FF2B5EF4-FFF2-40B4-BE49-F238E27FC236}">
                <a16:creationId xmlns:a16="http://schemas.microsoft.com/office/drawing/2014/main" id="{D03A317F-DE4A-4328-B5E7-DE6791613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503" y="3482045"/>
            <a:ext cx="758862" cy="75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Image result for flights data icon">
            <a:extLst>
              <a:ext uri="{FF2B5EF4-FFF2-40B4-BE49-F238E27FC236}">
                <a16:creationId xmlns:a16="http://schemas.microsoft.com/office/drawing/2014/main" id="{1283A8C2-7235-4513-9885-5AABBDFE1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060" y="1541498"/>
            <a:ext cx="1233846" cy="123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Related image">
            <a:extLst>
              <a:ext uri="{FF2B5EF4-FFF2-40B4-BE49-F238E27FC236}">
                <a16:creationId xmlns:a16="http://schemas.microsoft.com/office/drawing/2014/main" id="{E59E3991-88C0-4B4E-B5C1-038E755E5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725" y="149662"/>
            <a:ext cx="1071006" cy="107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4C2765EC-2F03-40E8-A85C-A338A498BC2C}"/>
              </a:ext>
            </a:extLst>
          </p:cNvPr>
          <p:cNvSpPr/>
          <p:nvPr/>
        </p:nvSpPr>
        <p:spPr>
          <a:xfrm>
            <a:off x="9676536" y="1232154"/>
            <a:ext cx="16353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err="1"/>
              <a:t>GetThere</a:t>
            </a:r>
            <a:r>
              <a:rPr lang="en-US" sz="1600" b="1" dirty="0"/>
              <a:t> Portal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A5F558F0-3CAD-4508-972C-C38CF99484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577" y="2929826"/>
            <a:ext cx="575756" cy="73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5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3CAE4C-827D-4A5A-9D8C-998E98D211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8880" y="1322832"/>
            <a:ext cx="6378702" cy="26777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B62AD60-6E20-4D4E-B4F4-D9040438F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of Predictions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BE9237-B8E0-49EB-9234-C04223C9C7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116" b="24683"/>
          <a:stretch/>
        </p:blipFill>
        <p:spPr>
          <a:xfrm>
            <a:off x="4652176" y="4191405"/>
            <a:ext cx="2012110" cy="18881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3147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719" r="6973" b="4243"/>
          <a:stretch/>
        </p:blipFill>
        <p:spPr>
          <a:xfrm>
            <a:off x="139959" y="2418991"/>
            <a:ext cx="3032450" cy="253556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 on Avail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D53D20-CE12-4B5C-B710-DBF639F32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512" y="1061375"/>
            <a:ext cx="8175288" cy="52507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C14AAA-C7F3-4F91-A58B-2FD1F08080A7}"/>
              </a:ext>
            </a:extLst>
          </p:cNvPr>
          <p:cNvSpPr/>
          <p:nvPr/>
        </p:nvSpPr>
        <p:spPr>
          <a:xfrm>
            <a:off x="8745166" y="6118698"/>
            <a:ext cx="1352145" cy="1945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4464B-33FA-402F-967D-3B8E827C2729}"/>
              </a:ext>
            </a:extLst>
          </p:cNvPr>
          <p:cNvCxnSpPr/>
          <p:nvPr/>
        </p:nvCxnSpPr>
        <p:spPr>
          <a:xfrm flipH="1" flipV="1">
            <a:off x="7344383" y="4250988"/>
            <a:ext cx="1400783" cy="18677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379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ADEA8C-CA0D-4894-9AD5-E6DDCD49AC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4787" y="1219975"/>
            <a:ext cx="7459179" cy="520215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F80A52B-F46D-48AB-947C-4453CC5EB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 Report for Airlines</a:t>
            </a:r>
          </a:p>
        </p:txBody>
      </p:sp>
    </p:spTree>
    <p:extLst>
      <p:ext uri="{BB962C8B-B14F-4D97-AF65-F5344CB8AC3E}">
        <p14:creationId xmlns:p14="http://schemas.microsoft.com/office/powerpoint/2010/main" val="2531782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abre 2017">
      <a:dk1>
        <a:srgbClr val="000000"/>
      </a:dk1>
      <a:lt1>
        <a:srgbClr val="FFFFFF"/>
      </a:lt1>
      <a:dk2>
        <a:srgbClr val="333333"/>
      </a:dk2>
      <a:lt2>
        <a:srgbClr val="E5E5E5"/>
      </a:lt2>
      <a:accent1>
        <a:srgbClr val="E50000"/>
      </a:accent1>
      <a:accent2>
        <a:srgbClr val="1A4D66"/>
      </a:accent2>
      <a:accent3>
        <a:srgbClr val="31B98E"/>
      </a:accent3>
      <a:accent4>
        <a:srgbClr val="9DD7D8"/>
      </a:accent4>
      <a:accent5>
        <a:srgbClr val="E5E53E"/>
      </a:accent5>
      <a:accent6>
        <a:srgbClr val="3399CC"/>
      </a:accent6>
      <a:hlink>
        <a:srgbClr val="3399CC"/>
      </a:hlink>
      <a:folHlink>
        <a:srgbClr val="FFFFFF"/>
      </a:folHlink>
    </a:clrScheme>
    <a:fontScheme name="Sabre (Town Hall)">
      <a:majorFont>
        <a:latin typeface="Roboto Light"/>
        <a:ea typeface=""/>
        <a:cs typeface="Angsana New"/>
      </a:majorFont>
      <a:minorFont>
        <a:latin typeface="Roboto"/>
        <a:ea typeface="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lIns="0" tIns="0" rIns="0" bIns="0" rtlCol="0" anchor="ctr"/>
      <a:lstStyle>
        <a:defPPr algn="ctr">
          <a:defRPr sz="1400"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bg1">
                <a:lumMod val="50000"/>
              </a:schemeClr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lank.potx" id="{4A0D65FC-7DEA-40F4-849C-3D73F9AF6782}" vid="{08C96A74-9E7E-43B0-B2F5-28D1933B66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Arial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Arial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2337</TotalTime>
  <Words>527</Words>
  <Application>Microsoft Office PowerPoint</Application>
  <PresentationFormat>Widescreen</PresentationFormat>
  <Paragraphs>73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Roboto</vt:lpstr>
      <vt:lpstr>Adobe Gothic Std B</vt:lpstr>
      <vt:lpstr>Roboto Light</vt:lpstr>
      <vt:lpstr>Calibri</vt:lpstr>
      <vt:lpstr>Berlin Sans FB Demi</vt:lpstr>
      <vt:lpstr>Office Theme</vt:lpstr>
      <vt:lpstr>Team Krafterz</vt:lpstr>
      <vt:lpstr>Flight Delay Trends</vt:lpstr>
      <vt:lpstr>Why Delay Trends?</vt:lpstr>
      <vt:lpstr>Frustration Cycle</vt:lpstr>
      <vt:lpstr>Delay Trend Engine</vt:lpstr>
      <vt:lpstr>Working of Engine</vt:lpstr>
      <vt:lpstr>Verification of Predictions</vt:lpstr>
      <vt:lpstr>Delay on Avail Page</vt:lpstr>
      <vt:lpstr>Delay Report for Airlines</vt:lpstr>
      <vt:lpstr>PowerPoint Presentation</vt:lpstr>
      <vt:lpstr>Benefits</vt:lpstr>
      <vt:lpstr>ROI</vt:lpstr>
      <vt:lpstr>#Predicting_The_Future_By_Creating_It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Please verify the font was embedded</dc:title>
  <dc:creator>Puckett, Jason</dc:creator>
  <cp:lastModifiedBy>Rahul Cajetan</cp:lastModifiedBy>
  <cp:revision>163</cp:revision>
  <cp:lastPrinted>2017-04-06T13:59:14Z</cp:lastPrinted>
  <dcterms:created xsi:type="dcterms:W3CDTF">2017-06-05T18:24:39Z</dcterms:created>
  <dcterms:modified xsi:type="dcterms:W3CDTF">2021-02-12T06:47:58Z</dcterms:modified>
</cp:coreProperties>
</file>